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4" r:id="rId3"/>
    <p:sldId id="305" r:id="rId4"/>
    <p:sldId id="306" r:id="rId5"/>
    <p:sldId id="319" r:id="rId6"/>
    <p:sldId id="320" r:id="rId7"/>
    <p:sldId id="321" r:id="rId8"/>
    <p:sldId id="307" r:id="rId9"/>
    <p:sldId id="308" r:id="rId10"/>
    <p:sldId id="309" r:id="rId11"/>
    <p:sldId id="314" r:id="rId12"/>
    <p:sldId id="315" r:id="rId13"/>
    <p:sldId id="316" r:id="rId14"/>
    <p:sldId id="258" r:id="rId15"/>
    <p:sldId id="259" r:id="rId16"/>
    <p:sldId id="260" r:id="rId17"/>
    <p:sldId id="261" r:id="rId18"/>
    <p:sldId id="262" r:id="rId19"/>
    <p:sldId id="263" r:id="rId20"/>
    <p:sldId id="266" r:id="rId21"/>
    <p:sldId id="267" r:id="rId22"/>
    <p:sldId id="268" r:id="rId23"/>
    <p:sldId id="269" r:id="rId24"/>
    <p:sldId id="270" r:id="rId25"/>
    <p:sldId id="272" r:id="rId26"/>
    <p:sldId id="298" r:id="rId27"/>
    <p:sldId id="300" r:id="rId28"/>
    <p:sldId id="299" r:id="rId29"/>
    <p:sldId id="276" r:id="rId30"/>
    <p:sldId id="274" r:id="rId31"/>
    <p:sldId id="275" r:id="rId32"/>
    <p:sldId id="322" r:id="rId33"/>
    <p:sldId id="277" r:id="rId34"/>
    <p:sldId id="318" r:id="rId35"/>
    <p:sldId id="317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83" autoAdjust="0"/>
  </p:normalViewPr>
  <p:slideViewPr>
    <p:cSldViewPr snapToGrid="0" showGuides="1">
      <p:cViewPr varScale="1">
        <p:scale>
          <a:sx n="74" d="100"/>
          <a:sy n="74" d="100"/>
        </p:scale>
        <p:origin x="5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E49-13DC-4EEE-ADCD-7F5EE1A28E4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B409-DE67-4C16-AE9F-2FC717019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492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E49-13DC-4EEE-ADCD-7F5EE1A28E4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B409-DE67-4C16-AE9F-2FC717019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30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E49-13DC-4EEE-ADCD-7F5EE1A28E4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B409-DE67-4C16-AE9F-2FC717019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387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E49-13DC-4EEE-ADCD-7F5EE1A28E4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B409-DE67-4C16-AE9F-2FC717019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825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E49-13DC-4EEE-ADCD-7F5EE1A28E4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B409-DE67-4C16-AE9F-2FC717019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103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E49-13DC-4EEE-ADCD-7F5EE1A28E4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B409-DE67-4C16-AE9F-2FC717019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099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E49-13DC-4EEE-ADCD-7F5EE1A28E4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B409-DE67-4C16-AE9F-2FC717019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268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E49-13DC-4EEE-ADCD-7F5EE1A28E4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B409-DE67-4C16-AE9F-2FC717019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129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E49-13DC-4EEE-ADCD-7F5EE1A28E4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B409-DE67-4C16-AE9F-2FC717019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79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E49-13DC-4EEE-ADCD-7F5EE1A28E4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B409-DE67-4C16-AE9F-2FC717019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932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79E49-13DC-4EEE-ADCD-7F5EE1A28E4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4B409-DE67-4C16-AE9F-2FC717019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542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79E49-13DC-4EEE-ADCD-7F5EE1A28E4E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4B409-DE67-4C16-AE9F-2FC7170197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455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0164" y="2191556"/>
            <a:ext cx="9029163" cy="1470025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zh-CN" sz="5400" b="1" dirty="0">
                <a:latin typeface="Book Antiqua" panose="02040602050305030304" pitchFamily="18" charset="0"/>
              </a:rPr>
              <a:t>English Stylistics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34118" y="4043965"/>
            <a:ext cx="7106992" cy="1996227"/>
          </a:xfrm>
        </p:spPr>
        <p:txBody>
          <a:bodyPr>
            <a:normAutofit/>
          </a:bodyPr>
          <a:lstStyle/>
          <a:p>
            <a:pPr algn="r" eaLnBrk="1" hangingPunct="1">
              <a:lnSpc>
                <a:spcPct val="150000"/>
              </a:lnSpc>
            </a:pPr>
            <a:r>
              <a:rPr lang="en-US" altLang="zh-CN" sz="3600" b="1" dirty="0">
                <a:latin typeface="Book Antiqua" panose="02040602050305030304" pitchFamily="18" charset="0"/>
              </a:rPr>
              <a:t>Week </a:t>
            </a:r>
            <a:r>
              <a:rPr lang="en-US" altLang="zh-CN" sz="3600" b="1" dirty="0" smtClean="0">
                <a:latin typeface="Book Antiqua" panose="02040602050305030304" pitchFamily="18" charset="0"/>
              </a:rPr>
              <a:t>10</a:t>
            </a:r>
          </a:p>
          <a:p>
            <a:pPr algn="r" eaLnBrk="1" hangingPunct="1"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 Syntactic features </a:t>
            </a:r>
            <a:r>
              <a:rPr lang="en-US" altLang="zh-CN" sz="3600" b="1" dirty="0">
                <a:latin typeface="Book Antiqua" panose="02040602050305030304" pitchFamily="18" charset="0"/>
              </a:rPr>
              <a:t>(I)</a:t>
            </a:r>
          </a:p>
        </p:txBody>
      </p:sp>
    </p:spTree>
    <p:extLst>
      <p:ext uri="{BB962C8B-B14F-4D97-AF65-F5344CB8AC3E}">
        <p14:creationId xmlns:p14="http://schemas.microsoft.com/office/powerpoint/2010/main" val="259683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ook Antiqua" panose="02040602050305030304" pitchFamily="18" charset="0"/>
              </a:rPr>
              <a:t>Shiny lines to share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344"/>
            <a:ext cx="10515600" cy="49970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i="1" dirty="0">
                <a:latin typeface="Book Antiqua" panose="02040602050305030304" pitchFamily="18" charset="0"/>
              </a:rPr>
              <a:t>To Ekaterina II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latin typeface="Book Antiqua" panose="02040602050305030304" pitchFamily="18" charset="0"/>
              </a:rPr>
              <a:t>Remember come to see me in a crown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latin typeface="Book Antiqua" panose="02040602050305030304" pitchFamily="18" charset="0"/>
              </a:rPr>
              <a:t>My glamor shines like diamonds on and on.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latin typeface="Book Antiqua" panose="02040602050305030304" pitchFamily="18" charset="0"/>
              </a:rPr>
              <a:t>When I do count my cards and watch them fall.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latin typeface="Book Antiqua" panose="02040602050305030304" pitchFamily="18" charset="0"/>
              </a:rPr>
              <a:t>My rivals see their blood on marble wall. </a:t>
            </a:r>
          </a:p>
          <a:p>
            <a:pPr>
              <a:lnSpc>
                <a:spcPct val="150000"/>
              </a:lnSpc>
            </a:pPr>
            <a:endParaRPr lang="en-US" sz="3600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45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ook Antiqua" panose="02040602050305030304" pitchFamily="18" charset="0"/>
              </a:rPr>
              <a:t>The parody of Robert Frost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5459" y="1690688"/>
            <a:ext cx="10658341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Frost’s wife/ Frost’s mom/ Frost’s girlfriend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Frost’s horse/ mouse/ shoe/ fish/ bird… 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Frost’s neighbor (who owns the woods)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Frost’s unexpected visitor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Frost’s students …</a:t>
            </a:r>
          </a:p>
          <a:p>
            <a:pPr>
              <a:lnSpc>
                <a:spcPct val="150000"/>
              </a:lnSpc>
            </a:pPr>
            <a:endParaRPr lang="en-US" sz="3200" b="1" dirty="0" smtClean="0">
              <a:latin typeface="Book Antiqua" panose="0204060205030503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027" y="3157918"/>
            <a:ext cx="2244396" cy="317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6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228" y="300731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Book Antiqua" panose="02040602050305030304" pitchFamily="18" charset="0"/>
              </a:rPr>
              <a:t>The parody of Robert Frosts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8946" y="1442434"/>
            <a:ext cx="10284854" cy="51644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12-minute running test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Waiting for the transport early in the morning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Burning the mid-night oil against deadlines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Waiting for a girlfriend/boyfriend impatiently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Getting lost in a miserable late evening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Trying to steal/ to peep/ to kill </a:t>
            </a:r>
          </a:p>
        </p:txBody>
      </p:sp>
    </p:spTree>
    <p:extLst>
      <p:ext uri="{BB962C8B-B14F-4D97-AF65-F5344CB8AC3E}">
        <p14:creationId xmlns:p14="http://schemas.microsoft.com/office/powerpoint/2010/main" val="273319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2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553792" y="274638"/>
            <a:ext cx="9657008" cy="1401762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atin typeface="Book Antiqua" panose="02040602050305030304" pitchFamily="18" charset="0"/>
              </a:rPr>
              <a:t>Syntax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3793" y="1676401"/>
            <a:ext cx="11140224" cy="4759326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The patterns, principles and rules of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sentences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in a given language.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err="1" smtClean="0">
                <a:latin typeface="Book Antiqua" panose="02040602050305030304" pitchFamily="18" charset="0"/>
              </a:rPr>
              <a:t>Morpho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-syntax: Morphology and syntax forms the core of grammar</a:t>
            </a:r>
          </a:p>
        </p:txBody>
      </p:sp>
    </p:spTree>
    <p:extLst>
      <p:ext uri="{BB962C8B-B14F-4D97-AF65-F5344CB8AC3E}">
        <p14:creationId xmlns:p14="http://schemas.microsoft.com/office/powerpoint/2010/main" val="170972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4099" name="Picture 3" descr="th?id=H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944" y="536324"/>
            <a:ext cx="4079966" cy="5562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5" descr="nike-just-do-it_thumb1-300x281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7564" y="536324"/>
            <a:ext cx="2819400" cy="26400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1" name="Picture 7" descr="th?id=OI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31" y="3317654"/>
            <a:ext cx="5700352" cy="275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45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5124" name="Picture 4" descr="9a615480f5bea3aa0c7c1a04589bb2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737" y="236537"/>
            <a:ext cx="9530745" cy="608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5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smtClean="0"/>
          </a:p>
        </p:txBody>
      </p:sp>
      <p:pic>
        <p:nvPicPr>
          <p:cNvPr id="6148" name="Picture 5" descr="DgR_01-TC1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847" y="139521"/>
            <a:ext cx="5265738" cy="649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Book Antiqua" panose="02040602050305030304" pitchFamily="18" charset="0"/>
              </a:rPr>
              <a:t>Sentence types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4704" y="1690687"/>
            <a:ext cx="9347915" cy="4606007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Sentence types by structure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Sentence types by voice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Sentence types by function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Sentence types by length </a:t>
            </a:r>
          </a:p>
          <a:p>
            <a:pPr eaLnBrk="1" hangingPunct="1">
              <a:lnSpc>
                <a:spcPct val="150000"/>
              </a:lnSpc>
            </a:pPr>
            <a:endParaRPr lang="en-US" altLang="zh-CN" sz="3200" b="1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77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13197" y="390884"/>
            <a:ext cx="10515600" cy="1012914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atin typeface="Book Antiqua" panose="02040602050305030304" pitchFamily="18" charset="0"/>
              </a:rPr>
              <a:t>Sentence types – structure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4552" y="1532586"/>
            <a:ext cx="8901448" cy="475074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Simple sentences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Complex sentences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Compound sentences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Compound complex sentences</a:t>
            </a:r>
          </a:p>
          <a:p>
            <a:pPr eaLnBrk="1" hangingPunct="1">
              <a:lnSpc>
                <a:spcPct val="150000"/>
              </a:lnSpc>
            </a:pPr>
            <a:endParaRPr lang="en-US" altLang="zh-CN" sz="3200" b="1" dirty="0" smtClean="0">
              <a:latin typeface="Book Antiqua" panose="02040602050305030304" pitchFamily="18" charset="0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3200" b="1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77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ook Antiqua" panose="02040602050305030304" pitchFamily="18" charset="0"/>
              </a:rPr>
              <a:t>In today’s class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7430" y="1690688"/>
            <a:ext cx="10336369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A review of the poem-writing task 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Syntactic features – Types of sentences </a:t>
            </a:r>
            <a:endParaRPr 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4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11021" y="399245"/>
            <a:ext cx="11018949" cy="1133340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atin typeface="Book Antiqua" panose="02040602050305030304" pitchFamily="18" charset="0"/>
              </a:rPr>
              <a:t>Compound complex sentences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9854" y="1532585"/>
            <a:ext cx="10921284" cy="486714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"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For in the end, freedom is a personal and lonely battle; and one faces down fears of today so that those of tomorrow might be engaged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.“ </a:t>
            </a:r>
            <a:r>
              <a:rPr lang="en-US" altLang="zh-CN" sz="3200" b="1" dirty="0">
                <a:latin typeface="Book Antiqua" panose="02040602050305030304" pitchFamily="18" charset="0"/>
              </a:rPr>
              <a:t>(Alice Walker, </a:t>
            </a:r>
            <a:r>
              <a:rPr lang="en-US" altLang="zh-CN" sz="3200" b="1" i="1" dirty="0">
                <a:latin typeface="Book Antiqua" panose="02040602050305030304" pitchFamily="18" charset="0"/>
              </a:rPr>
              <a:t>In Search of Our Mothers' Gardens</a:t>
            </a:r>
            <a:r>
              <a:rPr lang="en-US" altLang="zh-CN" sz="3200" b="1" dirty="0">
                <a:latin typeface="Book Antiqua" panose="02040602050305030304" pitchFamily="18" charset="0"/>
              </a:rPr>
              <a:t>, 1983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)</a:t>
            </a:r>
            <a:endParaRPr lang="en-US" altLang="zh-CN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29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77592" y="326488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atin typeface="Book Antiqua" panose="02040602050305030304" pitchFamily="18" charset="0"/>
              </a:rPr>
              <a:t>Active vs. passive voices 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5307" y="1519706"/>
            <a:ext cx="11024316" cy="5033493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"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America 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was discovered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 accidentally by a great seaman who was looking for something else . . .. America 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was named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 after a man who discovered no part of the New World. History is like that, very chancy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.“ </a:t>
            </a:r>
            <a:r>
              <a:rPr lang="en-US" altLang="zh-CN" sz="3200" b="1" dirty="0">
                <a:latin typeface="Book Antiqua" panose="02040602050305030304" pitchFamily="18" charset="0"/>
              </a:rPr>
              <a:t>(Samuel Eliot Morison, </a:t>
            </a:r>
            <a:r>
              <a:rPr lang="en-US" altLang="zh-CN" sz="3200" b="1" i="1" dirty="0">
                <a:latin typeface="Book Antiqua" panose="02040602050305030304" pitchFamily="18" charset="0"/>
              </a:rPr>
              <a:t>The Oxford History of the American People</a:t>
            </a:r>
            <a:r>
              <a:rPr lang="en-US" altLang="zh-CN" sz="3200" b="1" dirty="0">
                <a:latin typeface="Book Antiqua" panose="02040602050305030304" pitchFamily="18" charset="0"/>
              </a:rPr>
              <a:t>, 1965)</a:t>
            </a:r>
          </a:p>
          <a:p>
            <a:pPr eaLnBrk="1" hangingPunct="1">
              <a:lnSpc>
                <a:spcPct val="150000"/>
              </a:lnSpc>
            </a:pPr>
            <a:endParaRPr lang="en-US" altLang="zh-CN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84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046" y="326488"/>
            <a:ext cx="10515600" cy="1025793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atin typeface="Book Antiqua" panose="02040602050305030304" pitchFamily="18" charset="0"/>
              </a:rPr>
              <a:t>Be evasive with passive voice</a:t>
            </a:r>
            <a:r>
              <a:rPr lang="en-US" altLang="zh-CN" sz="5100" b="1" dirty="0">
                <a:latin typeface="Book Antiqua" panose="02040602050305030304" pitchFamily="18" charset="0"/>
              </a:rPr>
              <a:t>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9549" y="1455314"/>
            <a:ext cx="11217499" cy="4945486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"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We did not achieve what we wished, and serious 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mistakes were made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 in trying to do so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.“ </a:t>
            </a:r>
            <a:r>
              <a:rPr lang="en-US" altLang="zh-CN" sz="3200" b="1" dirty="0">
                <a:latin typeface="Book Antiqua" panose="02040602050305030304" pitchFamily="18" charset="0"/>
              </a:rPr>
              <a:t>(Ronald Reagan, January 1987)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"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Mistakes were made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 here by people who either did it deliberately or inadvertently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.“ (</a:t>
            </a:r>
            <a:r>
              <a:rPr lang="en-US" altLang="zh-CN" sz="3200" b="1" dirty="0">
                <a:latin typeface="Book Antiqua" panose="02040602050305030304" pitchFamily="18" charset="0"/>
              </a:rPr>
              <a:t>Bill Clinton, January 1997) </a:t>
            </a:r>
          </a:p>
        </p:txBody>
      </p:sp>
    </p:spTree>
    <p:extLst>
      <p:ext uri="{BB962C8B-B14F-4D97-AF65-F5344CB8AC3E}">
        <p14:creationId xmlns:p14="http://schemas.microsoft.com/office/powerpoint/2010/main" val="314277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408" y="258539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Academic writing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408" y="1455313"/>
            <a:ext cx="11907592" cy="50098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i="1" u="sng" dirty="0" smtClean="0">
                <a:latin typeface="Book Antiqua" panose="02040602050305030304" pitchFamily="18" charset="0"/>
              </a:rPr>
              <a:t>The researcher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designed a questionnaire of 25 questions and distributed the copies randomly to the students in the library.</a:t>
            </a:r>
            <a:r>
              <a:rPr lang="en-US" altLang="zh-CN" sz="3200" b="1" i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</a:t>
            </a:r>
            <a:endParaRPr lang="en-US" altLang="zh-CN" sz="3200" b="1" i="1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i="1" u="sng" dirty="0" smtClean="0">
                <a:latin typeface="Book Antiqua" panose="02040602050305030304" pitchFamily="18" charset="0"/>
              </a:rPr>
              <a:t>The questionnaire,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 consisting of 25 questions, was designed for the present research and randomly distributed to the students in the library. </a:t>
            </a:r>
            <a:endParaRPr lang="zh-CN" altLang="en-US" sz="3200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86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38955" y="255318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atin typeface="Book Antiqua" panose="02040602050305030304" pitchFamily="18" charset="0"/>
              </a:rPr>
              <a:t>Sentence types – functions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793" y="1439167"/>
            <a:ext cx="5227283" cy="522728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76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1834" y="210579"/>
            <a:ext cx="10515600" cy="1283370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atin typeface="Book Antiqua" panose="02040602050305030304" pitchFamily="18" charset="0"/>
              </a:rPr>
              <a:t>Sentence length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1369" y="1493949"/>
            <a:ext cx="11075831" cy="46322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Length by words, syllables or characters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15-20 words or 22-33 syllables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(Oxford Guide to Plain English) 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“All </a:t>
            </a:r>
            <a:r>
              <a:rPr lang="en-US" altLang="zh-CN" sz="3200" b="1" i="1" dirty="0">
                <a:latin typeface="Book Antiqua" panose="02040602050305030304" pitchFamily="18" charset="0"/>
              </a:rPr>
              <a:t>short will sound stupid. All long will sound stuffy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.”</a:t>
            </a:r>
            <a:endParaRPr lang="en-US" altLang="zh-CN" sz="3200" b="1" i="1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Variety of sentences</a:t>
            </a:r>
          </a:p>
        </p:txBody>
      </p:sp>
    </p:spTree>
    <p:extLst>
      <p:ext uri="{BB962C8B-B14F-4D97-AF65-F5344CB8AC3E}">
        <p14:creationId xmlns:p14="http://schemas.microsoft.com/office/powerpoint/2010/main" val="236086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ook Antiqua" panose="02040602050305030304" pitchFamily="18" charset="0"/>
              </a:rPr>
              <a:t>Sentence lengths and readability</a:t>
            </a:r>
            <a:endParaRPr 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2156"/>
            <a:ext cx="10787952" cy="370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2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6989" y="785611"/>
            <a:ext cx="4944414" cy="185455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latin typeface="Book Antiqua" panose="02040602050305030304" pitchFamily="18" charset="0"/>
              </a:rPr>
              <a:t>Sentence lengths and intelligibility</a:t>
            </a:r>
            <a:endParaRPr 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085" y="609823"/>
            <a:ext cx="6027445" cy="60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5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752" y="365125"/>
            <a:ext cx="9130048" cy="622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Book Antiqua" panose="02040602050305030304" pitchFamily="18" charset="0"/>
              </a:rPr>
              <a:t>Short sentences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8794" y="1584101"/>
            <a:ext cx="9244885" cy="4606457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Direct, concise, terse, clear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Swift, compact, continuous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Abrupt, unexpected </a:t>
            </a:r>
          </a:p>
        </p:txBody>
      </p:sp>
    </p:spTree>
    <p:extLst>
      <p:ext uri="{BB962C8B-B14F-4D97-AF65-F5344CB8AC3E}">
        <p14:creationId xmlns:p14="http://schemas.microsoft.com/office/powerpoint/2010/main" val="25202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Review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15921"/>
            <a:ext cx="10515600" cy="43610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What do you feel about writing poems?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Will you like to write some more in the future?  </a:t>
            </a:r>
            <a:endParaRPr 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92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latin typeface="Book Antiqua" panose="02040602050305030304" pitchFamily="18" charset="0"/>
              </a:rPr>
              <a:t>Long Sentences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7431" y="1690688"/>
            <a:ext cx="10238704" cy="4435476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Solemn, formal, detailed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Complex, sophisticated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Messy, confused, suffocated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Reading: Text 24</a:t>
            </a:r>
          </a:p>
        </p:txBody>
      </p:sp>
    </p:spTree>
    <p:extLst>
      <p:ext uri="{BB962C8B-B14F-4D97-AF65-F5344CB8AC3E}">
        <p14:creationId xmlns:p14="http://schemas.microsoft.com/office/powerpoint/2010/main" val="195850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74638"/>
            <a:ext cx="9601200" cy="1143000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atin typeface="Book Antiqua" panose="02040602050305030304" pitchFamily="18" charset="0"/>
              </a:rPr>
              <a:t>James Joyce (1882-1941)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dirty="0" smtClean="0"/>
          </a:p>
        </p:txBody>
      </p:sp>
      <p:pic>
        <p:nvPicPr>
          <p:cNvPr id="19460" name="Picture 4" descr="james-joyce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628" y="1513850"/>
            <a:ext cx="3669019" cy="374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 descr="Ulys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87" y="2050144"/>
            <a:ext cx="2907433" cy="3902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855" y="955162"/>
            <a:ext cx="3942635" cy="522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4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ook Antiqua" panose="02040602050305030304" pitchFamily="18" charset="0"/>
              </a:rPr>
              <a:t>Stream of consciousness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298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A literary technique characterized by a </a:t>
            </a:r>
            <a:r>
              <a:rPr lang="en-US" sz="3200" b="1" u="sng" dirty="0" smtClean="0">
                <a:latin typeface="Book Antiqua" panose="02040602050305030304" pitchFamily="18" charset="0"/>
              </a:rPr>
              <a:t>flow</a:t>
            </a:r>
            <a:r>
              <a:rPr lang="en-US" sz="3200" b="1" dirty="0" smtClean="0">
                <a:latin typeface="Book Antiqua" panose="02040602050305030304" pitchFamily="18" charset="0"/>
              </a:rPr>
              <a:t> of thoughts and images, which may NOT always appear to have a </a:t>
            </a:r>
            <a:r>
              <a:rPr lang="en-US" sz="3200" b="1" u="sng" dirty="0" smtClean="0">
                <a:latin typeface="Book Antiqua" panose="02040602050305030304" pitchFamily="18" charset="0"/>
              </a:rPr>
              <a:t>coherent</a:t>
            </a:r>
            <a:r>
              <a:rPr lang="en-US" sz="3200" b="1" dirty="0" smtClean="0">
                <a:latin typeface="Book Antiqua" panose="02040602050305030304" pitchFamily="18" charset="0"/>
              </a:rPr>
              <a:t> structure or </a:t>
            </a:r>
            <a:r>
              <a:rPr lang="en-US" sz="3200" b="1" u="sng" dirty="0" smtClean="0">
                <a:latin typeface="Book Antiqua" panose="02040602050305030304" pitchFamily="18" charset="0"/>
              </a:rPr>
              <a:t>cohesion</a:t>
            </a:r>
            <a:r>
              <a:rPr lang="en-US" sz="3200" b="1" dirty="0" smtClean="0">
                <a:latin typeface="Book Antiqua" panose="0204060205030503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Fragmentary, incoherent, messy and lengthy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Not rational (or logical) </a:t>
            </a:r>
            <a:endParaRPr 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585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40913" y="274638"/>
            <a:ext cx="10127087" cy="1143000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atin typeface="Book Antiqua" panose="02040602050305030304" pitchFamily="18" charset="0"/>
              </a:rPr>
              <a:t>Text 25-26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2755" y="1518466"/>
            <a:ext cx="5514304" cy="440515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b="1" dirty="0">
                <a:latin typeface="Book Antiqua" panose="02040602050305030304" pitchFamily="18" charset="0"/>
              </a:rPr>
              <a:t>D. H. Lawrence (1885-1930)</a:t>
            </a: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619204" y="1470115"/>
            <a:ext cx="5280875" cy="46831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b="1" dirty="0">
                <a:latin typeface="Book Antiqua" panose="02040602050305030304" pitchFamily="18" charset="0"/>
              </a:rPr>
              <a:t>J. Austin (1775-1817)</a:t>
            </a:r>
          </a:p>
        </p:txBody>
      </p:sp>
      <p:pic>
        <p:nvPicPr>
          <p:cNvPr id="21509" name="Picture 5" descr="JlawrenceDH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53" y="2594933"/>
            <a:ext cx="3085159" cy="3053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6" descr="P20527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285" y="2197208"/>
            <a:ext cx="2557919" cy="3776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575" y="2971430"/>
            <a:ext cx="47529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6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ook Antiqua" panose="02040602050305030304" pitchFamily="18" charset="0"/>
              </a:rPr>
              <a:t>Summary: Sentence types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52282" y="1690687"/>
            <a:ext cx="9886145" cy="474874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structure</a:t>
            </a:r>
          </a:p>
          <a:p>
            <a:pPr>
              <a:lnSpc>
                <a:spcPct val="150000"/>
              </a:lnSpc>
            </a:pPr>
            <a:r>
              <a:rPr lang="en-US" sz="36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voice</a:t>
            </a:r>
          </a:p>
          <a:p>
            <a:pPr>
              <a:lnSpc>
                <a:spcPct val="150000"/>
              </a:lnSpc>
            </a:pPr>
            <a:r>
              <a:rPr lang="en-US" sz="36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function</a:t>
            </a:r>
          </a:p>
          <a:p>
            <a:pPr>
              <a:lnSpc>
                <a:spcPct val="150000"/>
              </a:lnSpc>
            </a:pPr>
            <a:r>
              <a:rPr lang="en-US" sz="36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length</a:t>
            </a:r>
          </a:p>
          <a:p>
            <a:pPr>
              <a:lnSpc>
                <a:spcPct val="150000"/>
              </a:lnSpc>
            </a:pPr>
            <a:r>
              <a:rPr lang="en-US" sz="36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The Key: </a:t>
            </a:r>
            <a:r>
              <a:rPr lang="en-US" sz="3600" b="1" i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Variety</a:t>
            </a:r>
            <a:r>
              <a:rPr lang="en-US" sz="36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  </a:t>
            </a:r>
            <a:endParaRPr lang="en-US" sz="36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08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6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415" y="126508"/>
            <a:ext cx="4634112" cy="6333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72" y="126508"/>
            <a:ext cx="4300471" cy="63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9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Shiny lines to share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i="1" dirty="0" smtClean="0">
                <a:latin typeface="Book Antiqua" panose="02040602050305030304" pitchFamily="18" charset="0"/>
              </a:rPr>
              <a:t>I cursed my life being stuck in endless woe,</a:t>
            </a:r>
          </a:p>
          <a:p>
            <a:pPr>
              <a:lnSpc>
                <a:spcPct val="150000"/>
              </a:lnSpc>
            </a:pPr>
            <a:r>
              <a:rPr lang="en-US" sz="3600" b="1" i="1" dirty="0" smtClean="0">
                <a:latin typeface="Book Antiqua" panose="02040602050305030304" pitchFamily="18" charset="0"/>
              </a:rPr>
              <a:t>That made my love so high and me so low. </a:t>
            </a:r>
            <a:endParaRPr lang="en-US" sz="3600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875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Shiny lines to share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4552" y="1690688"/>
            <a:ext cx="10349248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i="1" dirty="0" smtClean="0">
                <a:latin typeface="Book Antiqua" panose="02040602050305030304" pitchFamily="18" charset="0"/>
              </a:rPr>
              <a:t>Do not enquire the depth about the sea,</a:t>
            </a:r>
          </a:p>
          <a:p>
            <a:pPr>
              <a:lnSpc>
                <a:spcPct val="150000"/>
              </a:lnSpc>
            </a:pPr>
            <a:r>
              <a:rPr lang="en-US" sz="3600" b="1" i="1" dirty="0" smtClean="0">
                <a:latin typeface="Book Antiqua" panose="02040602050305030304" pitchFamily="18" charset="0"/>
              </a:rPr>
              <a:t>Sincere, sincere, my heart belongs to thee.</a:t>
            </a:r>
            <a:endParaRPr lang="en-US" sz="3600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699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Shiny lines to share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1036121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i="1" dirty="0">
                <a:latin typeface="Book Antiqua" panose="02040602050305030304" pitchFamily="18" charset="0"/>
              </a:rPr>
              <a:t>What’s love about? A hundred times I’ve thought, 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latin typeface="Book Antiqua" panose="02040602050305030304" pitchFamily="18" charset="0"/>
              </a:rPr>
              <a:t>Like rose and marigold, forget-me-not. </a:t>
            </a:r>
          </a:p>
          <a:p>
            <a:pPr>
              <a:lnSpc>
                <a:spcPct val="150000"/>
              </a:lnSpc>
            </a:pPr>
            <a:endParaRPr lang="en-US" sz="3600" b="1" i="1" dirty="0">
              <a:latin typeface="Book Antiqua" panose="0204060205030503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06" y="3901826"/>
            <a:ext cx="1754208" cy="27830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967" y="4001294"/>
            <a:ext cx="3489504" cy="21717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795" y="3839881"/>
            <a:ext cx="23812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05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ook Antiqua" panose="02040602050305030304" pitchFamily="18" charset="0"/>
              </a:rPr>
              <a:t>Shiny lines to share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1011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i="1" dirty="0" smtClean="0">
                <a:latin typeface="Book Antiqua" panose="02040602050305030304" pitchFamily="18" charset="0"/>
              </a:rPr>
              <a:t>“</a:t>
            </a:r>
            <a:r>
              <a:rPr lang="en-US" sz="3600" b="1" i="1" dirty="0" smtClean="0">
                <a:latin typeface="Book Antiqua" panose="02040602050305030304" pitchFamily="18" charset="0"/>
              </a:rPr>
              <a:t>Snow </a:t>
            </a:r>
            <a:r>
              <a:rPr lang="en-US" sz="3600" b="1" i="1" dirty="0">
                <a:latin typeface="Book Antiqua" panose="02040602050305030304" pitchFamily="18" charset="0"/>
              </a:rPr>
              <a:t>on the </a:t>
            </a:r>
            <a:r>
              <a:rPr lang="en-US" sz="3600" b="1" i="1" dirty="0" smtClean="0">
                <a:latin typeface="Book Antiqua" panose="02040602050305030304" pitchFamily="18" charset="0"/>
              </a:rPr>
              <a:t>River</a:t>
            </a:r>
            <a:r>
              <a:rPr lang="zh-CN" altLang="en-US" sz="3600" b="1" i="1" dirty="0" smtClean="0">
                <a:latin typeface="Book Antiqua" panose="02040602050305030304" pitchFamily="18" charset="0"/>
              </a:rPr>
              <a:t>”</a:t>
            </a:r>
            <a:endParaRPr lang="en-US" altLang="zh-CN" sz="3600" b="1" i="1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600" b="1" i="1" dirty="0" smtClean="0">
                <a:latin typeface="Book Antiqua" panose="02040602050305030304" pitchFamily="18" charset="0"/>
              </a:rPr>
              <a:t>Among </a:t>
            </a:r>
            <a:r>
              <a:rPr lang="en-US" sz="3600" b="1" i="1" dirty="0">
                <a:latin typeface="Book Antiqua" panose="02040602050305030304" pitchFamily="18" charset="0"/>
              </a:rPr>
              <a:t>the hills, the birds all disappear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latin typeface="Book Antiqua" panose="02040602050305030304" pitchFamily="18" charset="0"/>
              </a:rPr>
              <a:t>Across the trails no one is there or near.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latin typeface="Book Antiqua" panose="02040602050305030304" pitchFamily="18" charset="0"/>
              </a:rPr>
              <a:t>A fisherman alone in hat afloat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latin typeface="Book Antiqua" panose="02040602050305030304" pitchFamily="18" charset="0"/>
              </a:rPr>
              <a:t>Is solely fishing snow in lonely boat. </a:t>
            </a:r>
          </a:p>
          <a:p>
            <a:pPr>
              <a:lnSpc>
                <a:spcPct val="150000"/>
              </a:lnSpc>
            </a:pPr>
            <a:endParaRPr lang="en-US" sz="3600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84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8338" y="365125"/>
            <a:ext cx="10645462" cy="1325563"/>
          </a:xfrm>
        </p:spPr>
        <p:txBody>
          <a:bodyPr/>
          <a:lstStyle/>
          <a:p>
            <a:r>
              <a:rPr lang="en-US" b="1" dirty="0">
                <a:latin typeface="Book Antiqua" panose="02040602050305030304" pitchFamily="18" charset="0"/>
              </a:rPr>
              <a:t>Shiny lines to share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8338" y="1690688"/>
            <a:ext cx="11333408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i="1" dirty="0">
                <a:latin typeface="Book Antiqua" panose="02040602050305030304" pitchFamily="18" charset="0"/>
              </a:rPr>
              <a:t>You stand on bridge, enjoy the pretty scene,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latin typeface="Book Antiqua" panose="02040602050305030304" pitchFamily="18" charset="0"/>
              </a:rPr>
              <a:t>In eyes of men upstairs you are the queen.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latin typeface="Book Antiqua" panose="02040602050305030304" pitchFamily="18" charset="0"/>
              </a:rPr>
              <a:t>The moon climbs to your window, shines like cream,</a:t>
            </a:r>
          </a:p>
          <a:p>
            <a:pPr>
              <a:lnSpc>
                <a:spcPct val="150000"/>
              </a:lnSpc>
            </a:pPr>
            <a:r>
              <a:rPr lang="en-US" sz="3600" b="1" i="1" dirty="0">
                <a:latin typeface="Book Antiqua" panose="02040602050305030304" pitchFamily="18" charset="0"/>
              </a:rPr>
              <a:t>While you are also brightening one’s dream. </a:t>
            </a:r>
            <a:endParaRPr lang="en-US" sz="3600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5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760</Words>
  <Application>Microsoft Office PowerPoint</Application>
  <PresentationFormat>宽屏</PresentationFormat>
  <Paragraphs>102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等线</vt:lpstr>
      <vt:lpstr>等线 Light</vt:lpstr>
      <vt:lpstr>Arial</vt:lpstr>
      <vt:lpstr>Book Antiqua</vt:lpstr>
      <vt:lpstr>Wingdings</vt:lpstr>
      <vt:lpstr>Office 主题​​</vt:lpstr>
      <vt:lpstr>English Stylistics</vt:lpstr>
      <vt:lpstr>In today’s class</vt:lpstr>
      <vt:lpstr>Review</vt:lpstr>
      <vt:lpstr>PowerPoint 演示文稿</vt:lpstr>
      <vt:lpstr>Shiny lines to share</vt:lpstr>
      <vt:lpstr>Shiny lines to share</vt:lpstr>
      <vt:lpstr>Shiny lines to share</vt:lpstr>
      <vt:lpstr>Shiny lines to share</vt:lpstr>
      <vt:lpstr>Shiny lines to share</vt:lpstr>
      <vt:lpstr>Shiny lines to share</vt:lpstr>
      <vt:lpstr>The parody of Robert Frost</vt:lpstr>
      <vt:lpstr>The parody of Robert Frosts</vt:lpstr>
      <vt:lpstr>PowerPoint 演示文稿</vt:lpstr>
      <vt:lpstr>Syntax</vt:lpstr>
      <vt:lpstr>PowerPoint 演示文稿</vt:lpstr>
      <vt:lpstr>PowerPoint 演示文稿</vt:lpstr>
      <vt:lpstr>PowerPoint 演示文稿</vt:lpstr>
      <vt:lpstr>Sentence types</vt:lpstr>
      <vt:lpstr>Sentence types – structure </vt:lpstr>
      <vt:lpstr>Compound complex sentences</vt:lpstr>
      <vt:lpstr>Active vs. passive voices </vt:lpstr>
      <vt:lpstr>Be evasive with passive voice </vt:lpstr>
      <vt:lpstr>Academic writing</vt:lpstr>
      <vt:lpstr>Sentence types – functions</vt:lpstr>
      <vt:lpstr>Sentence length </vt:lpstr>
      <vt:lpstr>Sentence lengths and readability</vt:lpstr>
      <vt:lpstr>Sentence lengths and intelligibility</vt:lpstr>
      <vt:lpstr>PowerPoint 演示文稿</vt:lpstr>
      <vt:lpstr>Short sentences</vt:lpstr>
      <vt:lpstr>Long Sentences</vt:lpstr>
      <vt:lpstr>James Joyce (1882-1941)</vt:lpstr>
      <vt:lpstr>Stream of consciousness</vt:lpstr>
      <vt:lpstr>Text 25-26</vt:lpstr>
      <vt:lpstr>Summary: Sentence types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Stylistics</dc:title>
  <dc:creator>ZHU Ye</dc:creator>
  <cp:lastModifiedBy>ZHU Ye</cp:lastModifiedBy>
  <cp:revision>37</cp:revision>
  <dcterms:created xsi:type="dcterms:W3CDTF">2019-11-25T02:33:15Z</dcterms:created>
  <dcterms:modified xsi:type="dcterms:W3CDTF">2020-12-02T13:02:24Z</dcterms:modified>
</cp:coreProperties>
</file>